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15"/>
  </p:notesMasterIdLst>
  <p:sldIdLst>
    <p:sldId id="256" r:id="rId2"/>
    <p:sldId id="257" r:id="rId3"/>
    <p:sldId id="271" r:id="rId4"/>
    <p:sldId id="307" r:id="rId5"/>
    <p:sldId id="303" r:id="rId6"/>
    <p:sldId id="258" r:id="rId7"/>
    <p:sldId id="259" r:id="rId8"/>
    <p:sldId id="260" r:id="rId9"/>
    <p:sldId id="306" r:id="rId10"/>
    <p:sldId id="308" r:id="rId11"/>
    <p:sldId id="305" r:id="rId12"/>
    <p:sldId id="304" r:id="rId13"/>
    <p:sldId id="30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tson2163" initials="vw" lastIdx="1" clrIdx="0">
    <p:extLst>
      <p:ext uri="{19B8F6BF-5375-455C-9EA6-DF929625EA0E}">
        <p15:presenceInfo xmlns:p15="http://schemas.microsoft.com/office/powerpoint/2012/main" userId="watson2163" providerId="None"/>
      </p:ext>
    </p:extLst>
  </p:cmAuthor>
  <p:cmAuthor id="2" name="Marcy A. Esbjerg" initials="MAE" lastIdx="2" clrIdx="1">
    <p:extLst>
      <p:ext uri="{19B8F6BF-5375-455C-9EA6-DF929625EA0E}">
        <p15:presenceInfo xmlns:p15="http://schemas.microsoft.com/office/powerpoint/2012/main" userId="S::mesbjerg@pascocountyfl.net::30b77749-5bb3-4c5e-b10a-d2531573ba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136" autoAdjust="0"/>
  </p:normalViewPr>
  <p:slideViewPr>
    <p:cSldViewPr snapToGrid="0">
      <p:cViewPr>
        <p:scale>
          <a:sx n="87" d="100"/>
          <a:sy n="87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6C98F3-4D53-4182-A44A-897AA1CFF782}" type="doc">
      <dgm:prSet loTypeId="urn:microsoft.com/office/officeart/2005/8/layout/vProcess5" loCatId="process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68013513-CAD5-4421-A2F9-AA3C37E69692}">
      <dgm:prSet/>
      <dgm:spPr/>
      <dgm:t>
        <a:bodyPr/>
        <a:lstStyle/>
        <a:p>
          <a:r>
            <a:rPr lang="en-US"/>
            <a:t>Exempt</a:t>
          </a:r>
        </a:p>
      </dgm:t>
    </dgm:pt>
    <dgm:pt modelId="{E98CE7AA-902E-4C32-B61C-32EEB2C2A83A}" type="parTrans" cxnId="{9A5C68FE-8BD3-4453-864C-97AA38BD88AE}">
      <dgm:prSet/>
      <dgm:spPr/>
      <dgm:t>
        <a:bodyPr/>
        <a:lstStyle/>
        <a:p>
          <a:endParaRPr lang="en-US"/>
        </a:p>
      </dgm:t>
    </dgm:pt>
    <dgm:pt modelId="{AC4B435D-BB8E-4250-BFAF-B1820BEB9C67}" type="sibTrans" cxnId="{9A5C68FE-8BD3-4453-864C-97AA38BD88AE}">
      <dgm:prSet/>
      <dgm:spPr/>
      <dgm:t>
        <a:bodyPr/>
        <a:lstStyle/>
        <a:p>
          <a:endParaRPr lang="en-US"/>
        </a:p>
      </dgm:t>
    </dgm:pt>
    <dgm:pt modelId="{3611F3BC-988E-4E5B-8D7D-96733D0A09D8}">
      <dgm:prSet/>
      <dgm:spPr/>
      <dgm:t>
        <a:bodyPr/>
        <a:lstStyle/>
        <a:p>
          <a:r>
            <a:rPr lang="en-US"/>
            <a:t>Categorically excluded, not subject to 58.6 (CENST)</a:t>
          </a:r>
        </a:p>
      </dgm:t>
    </dgm:pt>
    <dgm:pt modelId="{E618BA58-D099-408A-BB64-FD498528612F}" type="parTrans" cxnId="{A2DA2568-3400-4A1F-94C4-BCB15AA6066E}">
      <dgm:prSet/>
      <dgm:spPr/>
      <dgm:t>
        <a:bodyPr/>
        <a:lstStyle/>
        <a:p>
          <a:endParaRPr lang="en-US"/>
        </a:p>
      </dgm:t>
    </dgm:pt>
    <dgm:pt modelId="{15CE94C2-A213-4A5B-B822-E55B1EAE9A83}" type="sibTrans" cxnId="{A2DA2568-3400-4A1F-94C4-BCB15AA6066E}">
      <dgm:prSet/>
      <dgm:spPr/>
      <dgm:t>
        <a:bodyPr/>
        <a:lstStyle/>
        <a:p>
          <a:endParaRPr lang="en-US"/>
        </a:p>
      </dgm:t>
    </dgm:pt>
    <dgm:pt modelId="{7842DA6B-4683-4CEE-9AA9-4F18BDBD1255}">
      <dgm:prSet/>
      <dgm:spPr/>
      <dgm:t>
        <a:bodyPr/>
        <a:lstStyle/>
        <a:p>
          <a:r>
            <a:rPr lang="en-US"/>
            <a:t>Categorically excluded, subject to 58.6 (CEST)</a:t>
          </a:r>
        </a:p>
      </dgm:t>
    </dgm:pt>
    <dgm:pt modelId="{257F7DDA-8E48-4F31-BCBD-9B1933654384}" type="parTrans" cxnId="{61F34951-8C07-4C2B-A835-2E79FEF79C87}">
      <dgm:prSet/>
      <dgm:spPr/>
      <dgm:t>
        <a:bodyPr/>
        <a:lstStyle/>
        <a:p>
          <a:endParaRPr lang="en-US"/>
        </a:p>
      </dgm:t>
    </dgm:pt>
    <dgm:pt modelId="{234E8D4D-7D9A-42B9-9EBE-A0448AF2283C}" type="sibTrans" cxnId="{61F34951-8C07-4C2B-A835-2E79FEF79C87}">
      <dgm:prSet/>
      <dgm:spPr/>
      <dgm:t>
        <a:bodyPr/>
        <a:lstStyle/>
        <a:p>
          <a:endParaRPr lang="en-US"/>
        </a:p>
      </dgm:t>
    </dgm:pt>
    <dgm:pt modelId="{5258B1A5-79D4-4954-8C44-948EB38A8036}">
      <dgm:prSet/>
      <dgm:spPr/>
      <dgm:t>
        <a:bodyPr/>
        <a:lstStyle/>
        <a:p>
          <a:r>
            <a:rPr lang="en-US"/>
            <a:t>Environmental Assessment</a:t>
          </a:r>
        </a:p>
      </dgm:t>
    </dgm:pt>
    <dgm:pt modelId="{38EB3456-96DF-4CB6-B847-6DF48EB154B0}" type="parTrans" cxnId="{103ABE75-ED18-42A1-8BA1-63133874D662}">
      <dgm:prSet/>
      <dgm:spPr/>
      <dgm:t>
        <a:bodyPr/>
        <a:lstStyle/>
        <a:p>
          <a:endParaRPr lang="en-US"/>
        </a:p>
      </dgm:t>
    </dgm:pt>
    <dgm:pt modelId="{7A9AE95A-02D2-4372-93AB-1DF45CF5407C}" type="sibTrans" cxnId="{103ABE75-ED18-42A1-8BA1-63133874D662}">
      <dgm:prSet/>
      <dgm:spPr/>
      <dgm:t>
        <a:bodyPr/>
        <a:lstStyle/>
        <a:p>
          <a:endParaRPr lang="en-US"/>
        </a:p>
      </dgm:t>
    </dgm:pt>
    <dgm:pt modelId="{17AAD62D-886D-4807-8AA5-0C0B72E20F99}">
      <dgm:prSet/>
      <dgm:spPr/>
      <dgm:t>
        <a:bodyPr/>
        <a:lstStyle/>
        <a:p>
          <a:r>
            <a:rPr lang="en-US" dirty="0"/>
            <a:t>Environmental Impact Statement</a:t>
          </a:r>
        </a:p>
      </dgm:t>
    </dgm:pt>
    <dgm:pt modelId="{C31926BB-2E52-4518-92A5-B3AF35978A49}" type="parTrans" cxnId="{1DF17EA5-A62F-49AC-B856-B89C5E745CAC}">
      <dgm:prSet/>
      <dgm:spPr/>
      <dgm:t>
        <a:bodyPr/>
        <a:lstStyle/>
        <a:p>
          <a:endParaRPr lang="en-US"/>
        </a:p>
      </dgm:t>
    </dgm:pt>
    <dgm:pt modelId="{72AFF58C-4281-4380-8FDB-D953B0D53C57}" type="sibTrans" cxnId="{1DF17EA5-A62F-49AC-B856-B89C5E745CAC}">
      <dgm:prSet/>
      <dgm:spPr/>
      <dgm:t>
        <a:bodyPr/>
        <a:lstStyle/>
        <a:p>
          <a:endParaRPr lang="en-US"/>
        </a:p>
      </dgm:t>
    </dgm:pt>
    <dgm:pt modelId="{703B1AB3-B833-4B95-8A69-8DD5C485AF32}" type="pres">
      <dgm:prSet presAssocID="{3A6C98F3-4D53-4182-A44A-897AA1CFF782}" presName="outerComposite" presStyleCnt="0">
        <dgm:presLayoutVars>
          <dgm:chMax val="5"/>
          <dgm:dir/>
          <dgm:resizeHandles val="exact"/>
        </dgm:presLayoutVars>
      </dgm:prSet>
      <dgm:spPr/>
    </dgm:pt>
    <dgm:pt modelId="{2FF6EEAB-B833-4A67-8BAA-D306FF17D8C9}" type="pres">
      <dgm:prSet presAssocID="{3A6C98F3-4D53-4182-A44A-897AA1CFF782}" presName="dummyMaxCanvas" presStyleCnt="0">
        <dgm:presLayoutVars/>
      </dgm:prSet>
      <dgm:spPr/>
    </dgm:pt>
    <dgm:pt modelId="{A8E5372B-CB02-477A-B745-51A533330AFF}" type="pres">
      <dgm:prSet presAssocID="{3A6C98F3-4D53-4182-A44A-897AA1CFF782}" presName="FiveNodes_1" presStyleLbl="node1" presStyleIdx="0" presStyleCnt="5">
        <dgm:presLayoutVars>
          <dgm:bulletEnabled val="1"/>
        </dgm:presLayoutVars>
      </dgm:prSet>
      <dgm:spPr/>
    </dgm:pt>
    <dgm:pt modelId="{A5136259-FBA0-4026-9FF8-9531AAE60CBF}" type="pres">
      <dgm:prSet presAssocID="{3A6C98F3-4D53-4182-A44A-897AA1CFF782}" presName="FiveNodes_2" presStyleLbl="node1" presStyleIdx="1" presStyleCnt="5">
        <dgm:presLayoutVars>
          <dgm:bulletEnabled val="1"/>
        </dgm:presLayoutVars>
      </dgm:prSet>
      <dgm:spPr/>
    </dgm:pt>
    <dgm:pt modelId="{498A2BEB-7553-40DB-BEDD-F8F28FB7087B}" type="pres">
      <dgm:prSet presAssocID="{3A6C98F3-4D53-4182-A44A-897AA1CFF782}" presName="FiveNodes_3" presStyleLbl="node1" presStyleIdx="2" presStyleCnt="5">
        <dgm:presLayoutVars>
          <dgm:bulletEnabled val="1"/>
        </dgm:presLayoutVars>
      </dgm:prSet>
      <dgm:spPr/>
    </dgm:pt>
    <dgm:pt modelId="{B7049D11-36DF-4619-9EE6-F53327942DFA}" type="pres">
      <dgm:prSet presAssocID="{3A6C98F3-4D53-4182-A44A-897AA1CFF782}" presName="FiveNodes_4" presStyleLbl="node1" presStyleIdx="3" presStyleCnt="5">
        <dgm:presLayoutVars>
          <dgm:bulletEnabled val="1"/>
        </dgm:presLayoutVars>
      </dgm:prSet>
      <dgm:spPr/>
    </dgm:pt>
    <dgm:pt modelId="{ED5F2F76-0C6C-4A63-9D64-E655FDAEEFE7}" type="pres">
      <dgm:prSet presAssocID="{3A6C98F3-4D53-4182-A44A-897AA1CFF782}" presName="FiveNodes_5" presStyleLbl="node1" presStyleIdx="4" presStyleCnt="5">
        <dgm:presLayoutVars>
          <dgm:bulletEnabled val="1"/>
        </dgm:presLayoutVars>
      </dgm:prSet>
      <dgm:spPr/>
    </dgm:pt>
    <dgm:pt modelId="{05688905-3A0B-4BEA-8998-E1128229260A}" type="pres">
      <dgm:prSet presAssocID="{3A6C98F3-4D53-4182-A44A-897AA1CFF782}" presName="FiveConn_1-2" presStyleLbl="fgAccFollowNode1" presStyleIdx="0" presStyleCnt="4">
        <dgm:presLayoutVars>
          <dgm:bulletEnabled val="1"/>
        </dgm:presLayoutVars>
      </dgm:prSet>
      <dgm:spPr/>
    </dgm:pt>
    <dgm:pt modelId="{445473BA-2E94-4FD0-9039-80C83510182E}" type="pres">
      <dgm:prSet presAssocID="{3A6C98F3-4D53-4182-A44A-897AA1CFF782}" presName="FiveConn_2-3" presStyleLbl="fgAccFollowNode1" presStyleIdx="1" presStyleCnt="4">
        <dgm:presLayoutVars>
          <dgm:bulletEnabled val="1"/>
        </dgm:presLayoutVars>
      </dgm:prSet>
      <dgm:spPr/>
    </dgm:pt>
    <dgm:pt modelId="{7927D9FA-7226-4E7C-B796-E1C756002780}" type="pres">
      <dgm:prSet presAssocID="{3A6C98F3-4D53-4182-A44A-897AA1CFF782}" presName="FiveConn_3-4" presStyleLbl="fgAccFollowNode1" presStyleIdx="2" presStyleCnt="4">
        <dgm:presLayoutVars>
          <dgm:bulletEnabled val="1"/>
        </dgm:presLayoutVars>
      </dgm:prSet>
      <dgm:spPr/>
    </dgm:pt>
    <dgm:pt modelId="{C74F5977-4DBD-4FCC-B05C-F476034584FF}" type="pres">
      <dgm:prSet presAssocID="{3A6C98F3-4D53-4182-A44A-897AA1CFF782}" presName="FiveConn_4-5" presStyleLbl="fgAccFollowNode1" presStyleIdx="3" presStyleCnt="4">
        <dgm:presLayoutVars>
          <dgm:bulletEnabled val="1"/>
        </dgm:presLayoutVars>
      </dgm:prSet>
      <dgm:spPr/>
    </dgm:pt>
    <dgm:pt modelId="{3F90E842-D2D1-4482-8C1C-FBA1EE4FC20F}" type="pres">
      <dgm:prSet presAssocID="{3A6C98F3-4D53-4182-A44A-897AA1CFF782}" presName="FiveNodes_1_text" presStyleLbl="node1" presStyleIdx="4" presStyleCnt="5">
        <dgm:presLayoutVars>
          <dgm:bulletEnabled val="1"/>
        </dgm:presLayoutVars>
      </dgm:prSet>
      <dgm:spPr/>
    </dgm:pt>
    <dgm:pt modelId="{C283BA1D-7054-4E62-861C-6A5DDB64E116}" type="pres">
      <dgm:prSet presAssocID="{3A6C98F3-4D53-4182-A44A-897AA1CFF782}" presName="FiveNodes_2_text" presStyleLbl="node1" presStyleIdx="4" presStyleCnt="5">
        <dgm:presLayoutVars>
          <dgm:bulletEnabled val="1"/>
        </dgm:presLayoutVars>
      </dgm:prSet>
      <dgm:spPr/>
    </dgm:pt>
    <dgm:pt modelId="{046C0C20-5408-47A7-AAA8-7FEDF53610AE}" type="pres">
      <dgm:prSet presAssocID="{3A6C98F3-4D53-4182-A44A-897AA1CFF782}" presName="FiveNodes_3_text" presStyleLbl="node1" presStyleIdx="4" presStyleCnt="5">
        <dgm:presLayoutVars>
          <dgm:bulletEnabled val="1"/>
        </dgm:presLayoutVars>
      </dgm:prSet>
      <dgm:spPr/>
    </dgm:pt>
    <dgm:pt modelId="{83489480-A8E1-4737-ADE2-751BDAD307F7}" type="pres">
      <dgm:prSet presAssocID="{3A6C98F3-4D53-4182-A44A-897AA1CFF782}" presName="FiveNodes_4_text" presStyleLbl="node1" presStyleIdx="4" presStyleCnt="5">
        <dgm:presLayoutVars>
          <dgm:bulletEnabled val="1"/>
        </dgm:presLayoutVars>
      </dgm:prSet>
      <dgm:spPr/>
    </dgm:pt>
    <dgm:pt modelId="{CA3EB8F2-18A7-4401-B68E-BCFA6D8C99AC}" type="pres">
      <dgm:prSet presAssocID="{3A6C98F3-4D53-4182-A44A-897AA1CFF782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31714E0D-43E5-4A1D-BF52-33D66DF7E3FD}" type="presOf" srcId="{68013513-CAD5-4421-A2F9-AA3C37E69692}" destId="{A8E5372B-CB02-477A-B745-51A533330AFF}" srcOrd="0" destOrd="0" presId="urn:microsoft.com/office/officeart/2005/8/layout/vProcess5"/>
    <dgm:cxn modelId="{ADBE4E1D-D1F4-46F1-8A69-4FF0427FDB1F}" type="presOf" srcId="{7842DA6B-4683-4CEE-9AA9-4F18BDBD1255}" destId="{046C0C20-5408-47A7-AAA8-7FEDF53610AE}" srcOrd="1" destOrd="0" presId="urn:microsoft.com/office/officeart/2005/8/layout/vProcess5"/>
    <dgm:cxn modelId="{39AC635E-F6D6-4DBF-8BDC-FEA30BEE5364}" type="presOf" srcId="{17AAD62D-886D-4807-8AA5-0C0B72E20F99}" destId="{CA3EB8F2-18A7-4401-B68E-BCFA6D8C99AC}" srcOrd="1" destOrd="0" presId="urn:microsoft.com/office/officeart/2005/8/layout/vProcess5"/>
    <dgm:cxn modelId="{A2DA2568-3400-4A1F-94C4-BCB15AA6066E}" srcId="{3A6C98F3-4D53-4182-A44A-897AA1CFF782}" destId="{3611F3BC-988E-4E5B-8D7D-96733D0A09D8}" srcOrd="1" destOrd="0" parTransId="{E618BA58-D099-408A-BB64-FD498528612F}" sibTransId="{15CE94C2-A213-4A5B-B822-E55B1EAE9A83}"/>
    <dgm:cxn modelId="{61F34951-8C07-4C2B-A835-2E79FEF79C87}" srcId="{3A6C98F3-4D53-4182-A44A-897AA1CFF782}" destId="{7842DA6B-4683-4CEE-9AA9-4F18BDBD1255}" srcOrd="2" destOrd="0" parTransId="{257F7DDA-8E48-4F31-BCBD-9B1933654384}" sibTransId="{234E8D4D-7D9A-42B9-9EBE-A0448AF2283C}"/>
    <dgm:cxn modelId="{103ABE75-ED18-42A1-8BA1-63133874D662}" srcId="{3A6C98F3-4D53-4182-A44A-897AA1CFF782}" destId="{5258B1A5-79D4-4954-8C44-948EB38A8036}" srcOrd="3" destOrd="0" parTransId="{38EB3456-96DF-4CB6-B847-6DF48EB154B0}" sibTransId="{7A9AE95A-02D2-4372-93AB-1DF45CF5407C}"/>
    <dgm:cxn modelId="{C57E697A-ACE1-4EF6-9875-3CB7E2B20221}" type="presOf" srcId="{3611F3BC-988E-4E5B-8D7D-96733D0A09D8}" destId="{A5136259-FBA0-4026-9FF8-9531AAE60CBF}" srcOrd="0" destOrd="0" presId="urn:microsoft.com/office/officeart/2005/8/layout/vProcess5"/>
    <dgm:cxn modelId="{BB19555A-B44C-423E-8444-E2AADC3BD4B9}" type="presOf" srcId="{15CE94C2-A213-4A5B-B822-E55B1EAE9A83}" destId="{445473BA-2E94-4FD0-9039-80C83510182E}" srcOrd="0" destOrd="0" presId="urn:microsoft.com/office/officeart/2005/8/layout/vProcess5"/>
    <dgm:cxn modelId="{D2C67B5A-4B1B-40AB-9265-110719543B33}" type="presOf" srcId="{3611F3BC-988E-4E5B-8D7D-96733D0A09D8}" destId="{C283BA1D-7054-4E62-861C-6A5DDB64E116}" srcOrd="1" destOrd="0" presId="urn:microsoft.com/office/officeart/2005/8/layout/vProcess5"/>
    <dgm:cxn modelId="{57AAC57D-8186-4F3F-9DF7-04122E2D19C6}" type="presOf" srcId="{17AAD62D-886D-4807-8AA5-0C0B72E20F99}" destId="{ED5F2F76-0C6C-4A63-9D64-E655FDAEEFE7}" srcOrd="0" destOrd="0" presId="urn:microsoft.com/office/officeart/2005/8/layout/vProcess5"/>
    <dgm:cxn modelId="{3144C184-7306-43DD-B23E-5E1F09CC0BAD}" type="presOf" srcId="{AC4B435D-BB8E-4250-BFAF-B1820BEB9C67}" destId="{05688905-3A0B-4BEA-8998-E1128229260A}" srcOrd="0" destOrd="0" presId="urn:microsoft.com/office/officeart/2005/8/layout/vProcess5"/>
    <dgm:cxn modelId="{338C9786-E5AC-449A-B06B-C46680F511CB}" type="presOf" srcId="{68013513-CAD5-4421-A2F9-AA3C37E69692}" destId="{3F90E842-D2D1-4482-8C1C-FBA1EE4FC20F}" srcOrd="1" destOrd="0" presId="urn:microsoft.com/office/officeart/2005/8/layout/vProcess5"/>
    <dgm:cxn modelId="{39FE2A8A-E5C0-4BEA-931E-70639E1AED2C}" type="presOf" srcId="{5258B1A5-79D4-4954-8C44-948EB38A8036}" destId="{B7049D11-36DF-4619-9EE6-F53327942DFA}" srcOrd="0" destOrd="0" presId="urn:microsoft.com/office/officeart/2005/8/layout/vProcess5"/>
    <dgm:cxn modelId="{D3E52B93-639C-4B8D-AF94-17E59EB0EF26}" type="presOf" srcId="{234E8D4D-7D9A-42B9-9EBE-A0448AF2283C}" destId="{7927D9FA-7226-4E7C-B796-E1C756002780}" srcOrd="0" destOrd="0" presId="urn:microsoft.com/office/officeart/2005/8/layout/vProcess5"/>
    <dgm:cxn modelId="{1DF17EA5-A62F-49AC-B856-B89C5E745CAC}" srcId="{3A6C98F3-4D53-4182-A44A-897AA1CFF782}" destId="{17AAD62D-886D-4807-8AA5-0C0B72E20F99}" srcOrd="4" destOrd="0" parTransId="{C31926BB-2E52-4518-92A5-B3AF35978A49}" sibTransId="{72AFF58C-4281-4380-8FDB-D953B0D53C57}"/>
    <dgm:cxn modelId="{C78E6CB4-EA61-401F-A6F5-EB160C90FF0D}" type="presOf" srcId="{3A6C98F3-4D53-4182-A44A-897AA1CFF782}" destId="{703B1AB3-B833-4B95-8A69-8DD5C485AF32}" srcOrd="0" destOrd="0" presId="urn:microsoft.com/office/officeart/2005/8/layout/vProcess5"/>
    <dgm:cxn modelId="{99FA09D1-0590-4CF4-AFE1-C3696BB522A2}" type="presOf" srcId="{7A9AE95A-02D2-4372-93AB-1DF45CF5407C}" destId="{C74F5977-4DBD-4FCC-B05C-F476034584FF}" srcOrd="0" destOrd="0" presId="urn:microsoft.com/office/officeart/2005/8/layout/vProcess5"/>
    <dgm:cxn modelId="{B80209E3-477B-4BBE-A80E-D027581BFB32}" type="presOf" srcId="{5258B1A5-79D4-4954-8C44-948EB38A8036}" destId="{83489480-A8E1-4737-ADE2-751BDAD307F7}" srcOrd="1" destOrd="0" presId="urn:microsoft.com/office/officeart/2005/8/layout/vProcess5"/>
    <dgm:cxn modelId="{E28F65FD-158A-47C9-BA5B-2F7EDE42E3C7}" type="presOf" srcId="{7842DA6B-4683-4CEE-9AA9-4F18BDBD1255}" destId="{498A2BEB-7553-40DB-BEDD-F8F28FB7087B}" srcOrd="0" destOrd="0" presId="urn:microsoft.com/office/officeart/2005/8/layout/vProcess5"/>
    <dgm:cxn modelId="{9A5C68FE-8BD3-4453-864C-97AA38BD88AE}" srcId="{3A6C98F3-4D53-4182-A44A-897AA1CFF782}" destId="{68013513-CAD5-4421-A2F9-AA3C37E69692}" srcOrd="0" destOrd="0" parTransId="{E98CE7AA-902E-4C32-B61C-32EEB2C2A83A}" sibTransId="{AC4B435D-BB8E-4250-BFAF-B1820BEB9C67}"/>
    <dgm:cxn modelId="{F003719C-1A6A-4D73-98F7-AA94D21159F9}" type="presParOf" srcId="{703B1AB3-B833-4B95-8A69-8DD5C485AF32}" destId="{2FF6EEAB-B833-4A67-8BAA-D306FF17D8C9}" srcOrd="0" destOrd="0" presId="urn:microsoft.com/office/officeart/2005/8/layout/vProcess5"/>
    <dgm:cxn modelId="{164838AF-72FB-457C-B374-0B48573C7442}" type="presParOf" srcId="{703B1AB3-B833-4B95-8A69-8DD5C485AF32}" destId="{A8E5372B-CB02-477A-B745-51A533330AFF}" srcOrd="1" destOrd="0" presId="urn:microsoft.com/office/officeart/2005/8/layout/vProcess5"/>
    <dgm:cxn modelId="{0920FB91-876D-4244-808F-F87D6E9D258F}" type="presParOf" srcId="{703B1AB3-B833-4B95-8A69-8DD5C485AF32}" destId="{A5136259-FBA0-4026-9FF8-9531AAE60CBF}" srcOrd="2" destOrd="0" presId="urn:microsoft.com/office/officeart/2005/8/layout/vProcess5"/>
    <dgm:cxn modelId="{BAC6DD69-B6A8-4C71-A91B-56D9C8932E44}" type="presParOf" srcId="{703B1AB3-B833-4B95-8A69-8DD5C485AF32}" destId="{498A2BEB-7553-40DB-BEDD-F8F28FB7087B}" srcOrd="3" destOrd="0" presId="urn:microsoft.com/office/officeart/2005/8/layout/vProcess5"/>
    <dgm:cxn modelId="{C2409FE8-1F10-4E23-8B72-65ED276F600A}" type="presParOf" srcId="{703B1AB3-B833-4B95-8A69-8DD5C485AF32}" destId="{B7049D11-36DF-4619-9EE6-F53327942DFA}" srcOrd="4" destOrd="0" presId="urn:microsoft.com/office/officeart/2005/8/layout/vProcess5"/>
    <dgm:cxn modelId="{C8F45008-B6B1-45E8-A249-CB204B053E4A}" type="presParOf" srcId="{703B1AB3-B833-4B95-8A69-8DD5C485AF32}" destId="{ED5F2F76-0C6C-4A63-9D64-E655FDAEEFE7}" srcOrd="5" destOrd="0" presId="urn:microsoft.com/office/officeart/2005/8/layout/vProcess5"/>
    <dgm:cxn modelId="{27340B70-E10F-4FB8-BA33-664BCE9678D3}" type="presParOf" srcId="{703B1AB3-B833-4B95-8A69-8DD5C485AF32}" destId="{05688905-3A0B-4BEA-8998-E1128229260A}" srcOrd="6" destOrd="0" presId="urn:microsoft.com/office/officeart/2005/8/layout/vProcess5"/>
    <dgm:cxn modelId="{9D3AD830-805B-48B7-9EFA-469F8B8BDB58}" type="presParOf" srcId="{703B1AB3-B833-4B95-8A69-8DD5C485AF32}" destId="{445473BA-2E94-4FD0-9039-80C83510182E}" srcOrd="7" destOrd="0" presId="urn:microsoft.com/office/officeart/2005/8/layout/vProcess5"/>
    <dgm:cxn modelId="{B3AD9315-1E78-4E72-AF9C-80DC00A00DFD}" type="presParOf" srcId="{703B1AB3-B833-4B95-8A69-8DD5C485AF32}" destId="{7927D9FA-7226-4E7C-B796-E1C756002780}" srcOrd="8" destOrd="0" presId="urn:microsoft.com/office/officeart/2005/8/layout/vProcess5"/>
    <dgm:cxn modelId="{547157D4-F415-489D-8A78-1FB989AE808E}" type="presParOf" srcId="{703B1AB3-B833-4B95-8A69-8DD5C485AF32}" destId="{C74F5977-4DBD-4FCC-B05C-F476034584FF}" srcOrd="9" destOrd="0" presId="urn:microsoft.com/office/officeart/2005/8/layout/vProcess5"/>
    <dgm:cxn modelId="{DA1514B6-D57B-48B8-9355-58BA82AE6F0C}" type="presParOf" srcId="{703B1AB3-B833-4B95-8A69-8DD5C485AF32}" destId="{3F90E842-D2D1-4482-8C1C-FBA1EE4FC20F}" srcOrd="10" destOrd="0" presId="urn:microsoft.com/office/officeart/2005/8/layout/vProcess5"/>
    <dgm:cxn modelId="{302AC0BF-61E3-48DC-9A04-BC4832905185}" type="presParOf" srcId="{703B1AB3-B833-4B95-8A69-8DD5C485AF32}" destId="{C283BA1D-7054-4E62-861C-6A5DDB64E116}" srcOrd="11" destOrd="0" presId="urn:microsoft.com/office/officeart/2005/8/layout/vProcess5"/>
    <dgm:cxn modelId="{338519B7-2CBD-46B5-B8A4-1524B456BD16}" type="presParOf" srcId="{703B1AB3-B833-4B95-8A69-8DD5C485AF32}" destId="{046C0C20-5408-47A7-AAA8-7FEDF53610AE}" srcOrd="12" destOrd="0" presId="urn:microsoft.com/office/officeart/2005/8/layout/vProcess5"/>
    <dgm:cxn modelId="{F02D3701-61CD-481D-9F5C-2A17AF5CFF4E}" type="presParOf" srcId="{703B1AB3-B833-4B95-8A69-8DD5C485AF32}" destId="{83489480-A8E1-4737-ADE2-751BDAD307F7}" srcOrd="13" destOrd="0" presId="urn:microsoft.com/office/officeart/2005/8/layout/vProcess5"/>
    <dgm:cxn modelId="{89EA8C85-76B0-4898-824A-259148301ADE}" type="presParOf" srcId="{703B1AB3-B833-4B95-8A69-8DD5C485AF32}" destId="{CA3EB8F2-18A7-4401-B68E-BCFA6D8C99AC}" srcOrd="14" destOrd="0" presId="urn:microsoft.com/office/officeart/2005/8/layout/vProcess5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5372B-CB02-477A-B745-51A533330AFF}">
      <dsp:nvSpPr>
        <dsp:cNvPr id="0" name=""/>
        <dsp:cNvSpPr/>
      </dsp:nvSpPr>
      <dsp:spPr>
        <a:xfrm>
          <a:off x="0" y="0"/>
          <a:ext cx="7135002" cy="698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Exempt</a:t>
          </a:r>
        </a:p>
      </dsp:txBody>
      <dsp:txXfrm>
        <a:off x="20463" y="20463"/>
        <a:ext cx="6299352" cy="657732"/>
      </dsp:txXfrm>
    </dsp:sp>
    <dsp:sp modelId="{A5136259-FBA0-4026-9FF8-9531AAE60CBF}">
      <dsp:nvSpPr>
        <dsp:cNvPr id="0" name=""/>
        <dsp:cNvSpPr/>
      </dsp:nvSpPr>
      <dsp:spPr>
        <a:xfrm>
          <a:off x="532808" y="795694"/>
          <a:ext cx="7135002" cy="698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118370"/>
                <a:satOff val="-4643"/>
                <a:lumOff val="7419"/>
                <a:alphaOff val="0"/>
                <a:tint val="96000"/>
                <a:lumMod val="100000"/>
              </a:schemeClr>
            </a:gs>
            <a:gs pos="78000">
              <a:schemeClr val="accent2">
                <a:shade val="80000"/>
                <a:hueOff val="118370"/>
                <a:satOff val="-4643"/>
                <a:lumOff val="741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Categorically excluded, not subject to 58.6 (CENST)</a:t>
          </a:r>
        </a:p>
      </dsp:txBody>
      <dsp:txXfrm>
        <a:off x="553271" y="816157"/>
        <a:ext cx="6107139" cy="657732"/>
      </dsp:txXfrm>
    </dsp:sp>
    <dsp:sp modelId="{498A2BEB-7553-40DB-BEDD-F8F28FB7087B}">
      <dsp:nvSpPr>
        <dsp:cNvPr id="0" name=""/>
        <dsp:cNvSpPr/>
      </dsp:nvSpPr>
      <dsp:spPr>
        <a:xfrm>
          <a:off x="1065617" y="1591389"/>
          <a:ext cx="7135002" cy="698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236739"/>
                <a:satOff val="-9285"/>
                <a:lumOff val="14839"/>
                <a:alphaOff val="0"/>
                <a:tint val="96000"/>
                <a:lumMod val="100000"/>
              </a:schemeClr>
            </a:gs>
            <a:gs pos="78000">
              <a:schemeClr val="accent2">
                <a:shade val="80000"/>
                <a:hueOff val="236739"/>
                <a:satOff val="-9285"/>
                <a:lumOff val="1483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Categorically excluded, subject to 58.6 (CEST)</a:t>
          </a:r>
        </a:p>
      </dsp:txBody>
      <dsp:txXfrm>
        <a:off x="1086080" y="1611852"/>
        <a:ext cx="6107139" cy="657732"/>
      </dsp:txXfrm>
    </dsp:sp>
    <dsp:sp modelId="{B7049D11-36DF-4619-9EE6-F53327942DFA}">
      <dsp:nvSpPr>
        <dsp:cNvPr id="0" name=""/>
        <dsp:cNvSpPr/>
      </dsp:nvSpPr>
      <dsp:spPr>
        <a:xfrm>
          <a:off x="1598425" y="2387083"/>
          <a:ext cx="7135002" cy="698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355109"/>
                <a:satOff val="-13928"/>
                <a:lumOff val="22258"/>
                <a:alphaOff val="0"/>
                <a:tint val="96000"/>
                <a:lumMod val="100000"/>
              </a:schemeClr>
            </a:gs>
            <a:gs pos="78000">
              <a:schemeClr val="accent2">
                <a:shade val="80000"/>
                <a:hueOff val="355109"/>
                <a:satOff val="-13928"/>
                <a:lumOff val="2225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Environmental Assessment</a:t>
          </a:r>
        </a:p>
      </dsp:txBody>
      <dsp:txXfrm>
        <a:off x="1618888" y="2407546"/>
        <a:ext cx="6107139" cy="657732"/>
      </dsp:txXfrm>
    </dsp:sp>
    <dsp:sp modelId="{ED5F2F76-0C6C-4A63-9D64-E655FDAEEFE7}">
      <dsp:nvSpPr>
        <dsp:cNvPr id="0" name=""/>
        <dsp:cNvSpPr/>
      </dsp:nvSpPr>
      <dsp:spPr>
        <a:xfrm>
          <a:off x="2131234" y="3182778"/>
          <a:ext cx="7135002" cy="6986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473479"/>
                <a:satOff val="-18570"/>
                <a:lumOff val="29677"/>
                <a:alphaOff val="0"/>
                <a:tint val="96000"/>
                <a:lumMod val="100000"/>
              </a:schemeClr>
            </a:gs>
            <a:gs pos="78000">
              <a:schemeClr val="accent2">
                <a:shade val="80000"/>
                <a:hueOff val="473479"/>
                <a:satOff val="-18570"/>
                <a:lumOff val="2967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Environmental Impact Statement</a:t>
          </a:r>
        </a:p>
      </dsp:txBody>
      <dsp:txXfrm>
        <a:off x="2151697" y="3203241"/>
        <a:ext cx="6107139" cy="657732"/>
      </dsp:txXfrm>
    </dsp:sp>
    <dsp:sp modelId="{05688905-3A0B-4BEA-8998-E1128229260A}">
      <dsp:nvSpPr>
        <dsp:cNvPr id="0" name=""/>
        <dsp:cNvSpPr/>
      </dsp:nvSpPr>
      <dsp:spPr>
        <a:xfrm>
          <a:off x="6680874" y="510408"/>
          <a:ext cx="454128" cy="4541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6783053" y="510408"/>
        <a:ext cx="249770" cy="341731"/>
      </dsp:txXfrm>
    </dsp:sp>
    <dsp:sp modelId="{445473BA-2E94-4FD0-9039-80C83510182E}">
      <dsp:nvSpPr>
        <dsp:cNvPr id="0" name=""/>
        <dsp:cNvSpPr/>
      </dsp:nvSpPr>
      <dsp:spPr>
        <a:xfrm>
          <a:off x="7213682" y="1306103"/>
          <a:ext cx="454128" cy="4541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315861" y="1306103"/>
        <a:ext cx="249770" cy="341731"/>
      </dsp:txXfrm>
    </dsp:sp>
    <dsp:sp modelId="{7927D9FA-7226-4E7C-B796-E1C756002780}">
      <dsp:nvSpPr>
        <dsp:cNvPr id="0" name=""/>
        <dsp:cNvSpPr/>
      </dsp:nvSpPr>
      <dsp:spPr>
        <a:xfrm>
          <a:off x="7746491" y="2090153"/>
          <a:ext cx="454128" cy="4541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7848670" y="2090153"/>
        <a:ext cx="249770" cy="341731"/>
      </dsp:txXfrm>
    </dsp:sp>
    <dsp:sp modelId="{C74F5977-4DBD-4FCC-B05C-F476034584FF}">
      <dsp:nvSpPr>
        <dsp:cNvPr id="0" name=""/>
        <dsp:cNvSpPr/>
      </dsp:nvSpPr>
      <dsp:spPr>
        <a:xfrm>
          <a:off x="8279300" y="2893611"/>
          <a:ext cx="454128" cy="4541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8381479" y="2893611"/>
        <a:ext cx="249770" cy="3417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FD6E-0D5F-4D43-9579-5CDF38005F7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545B7-6F5A-4814-9820-2C919E00A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10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Responsible entities have a Certifying Officer who signs off on (some) reviews; this can be top elected official or designee; ours is the City Manager</a:t>
            </a:r>
          </a:p>
          <a:p>
            <a:r>
              <a:rPr lang="en-US" dirty="0"/>
              <a:t>We ARE HUD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B8E54-2F43-4C4F-8746-8064EDE3AC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98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Exempt: Required to be entered in HEROS, but spits out a simple form to sign and that’s it</a:t>
            </a:r>
          </a:p>
          <a:p>
            <a:endParaRPr lang="en-US" dirty="0"/>
          </a:p>
          <a:p>
            <a:r>
              <a:rPr lang="en-US" dirty="0"/>
              <a:t>CENST: Applies to things like down-payment assistance because even though no physical thing happens, HUD money is still going into an undertaking that involves a physical thing: a house. </a:t>
            </a:r>
          </a:p>
          <a:p>
            <a:endParaRPr lang="en-US" dirty="0"/>
          </a:p>
          <a:p>
            <a:r>
              <a:rPr lang="en-US" dirty="0"/>
              <a:t>Convert to exempt: there is nothing that needs mitigating, so you can use the simple form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B8E54-2F43-4C4F-8746-8064EDE3AC2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07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Laws and authorities will be covered a bit later</a:t>
            </a:r>
          </a:p>
          <a:p>
            <a:r>
              <a:rPr lang="en-US" dirty="0"/>
              <a:t>There is a standard form version of the NOI to use</a:t>
            </a:r>
          </a:p>
          <a:p>
            <a:r>
              <a:rPr lang="en-US" dirty="0"/>
              <a:t>RROF is HUD form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B8E54-2F43-4C4F-8746-8064EDE3AC2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63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Assessment factors include Land Development, Socioeconomic factors, community facilities and services, natural features, and climate and energy (new!)</a:t>
            </a:r>
          </a:p>
          <a:p>
            <a:r>
              <a:rPr lang="en-US" dirty="0"/>
              <a:t>There is also a standard form version of the FONSI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B8E54-2F43-4C4F-8746-8064EDE3AC2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32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0972A-F43D-440F-B655-2CE2077D2E37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57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DB8ED-F870-4761-96DC-5BB37F7DE016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DE0A0-D981-4AEA-B61F-3F84FDEFBB9C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4678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E7284-E45E-4E6C-B923-F19B8075B515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182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7F57-00E3-4C3A-9B96-F574E86F64DE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583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0F73E-1013-4595-BDD5-6A6BA34D5738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3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B787B-7FD3-46B9-957F-70CD3AC09695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83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DE8A3-8369-40F0-8A92-56BFF45B930D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4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3664-DAE3-449A-B7FC-4E12D61CE25A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72B30-F2BA-41B1-A7BF-952AFE143A41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62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6B2B7-4A4C-4664-8A6F-2E97D83841D9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1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1D5A-29EC-4D90-BD0E-986AEB55E18D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4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07A4C-D64F-41DB-B8D3-53F065B9E966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1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84D8A-C036-477F-8B45-A712A1BE2247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0982-C384-46F5-899A-4661FA58925E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8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53C0E-6483-4D35-BAD6-7A2BF6734103}" type="datetime1">
              <a:rPr lang="en-US" smtClean="0"/>
              <a:t>1/30/2026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83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420BD-0994-4D37-AC7B-698BBB399BDE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CF8FB2B-0834-4E69-81CF-5D187DC0C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4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esbjerg@pascocountyfl.ne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eather.johnson@davenportiowa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dexchange.info/trainings/wiser/" TargetMode="External"/><Relationship Id="rId2" Type="http://schemas.openxmlformats.org/officeDocument/2006/relationships/hyperlink" Target="https://www.hudexchange.info/programs/environmental-review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pp.box.com/s/dqa6q3uw0owxu2a93ttp/folder/1769373078" TargetMode="External"/><Relationship Id="rId4" Type="http://schemas.openxmlformats.org/officeDocument/2006/relationships/hyperlink" Target="https://www.hudexchange.info/programs/environmental-review/environmental-review-train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0F06BC4-8A1B-9640-1E5A-5751836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4600" dirty="0"/>
              <a:t>Environmental Review Basics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39B384AB-6266-96A5-BC47-A5828D3C2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NCDA Winter</a:t>
            </a:r>
            <a:br>
              <a:rPr lang="en-US" dirty="0"/>
            </a:br>
            <a:endParaRPr lang="en-US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8718ABF8-07F5-4CCF-5E32-0D55671284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04" y="2722210"/>
            <a:ext cx="3765692" cy="1421549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E4F93F-5DAC-4E83-A797-CFB793288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CF8FB2B-0834-4E69-81CF-5D187DC0C246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40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2CAB99F-11F2-5E47-2C8A-1DA6552B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77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B4A29-F7A7-9E1D-E9F3-8C7A6BFFD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348F3-6F83-D33D-E1D9-B7E2D5194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Environmental Review</a:t>
            </a:r>
            <a:br>
              <a:rPr lang="en-US" dirty="0"/>
            </a:br>
            <a:r>
              <a:rPr lang="en-US" dirty="0"/>
              <a:t>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8E069-8F9F-BB06-D47F-F7AA9BBE7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627" y="2045494"/>
            <a:ext cx="8596668" cy="388077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Responsible Entity – What’s the Catch?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Spread the Burden, Halve the Load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HEROS (HUD Environmental Review Online System)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Maps, Websites, Regulations, Notices, &amp; Final Rules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RROF &amp; AUGF – Hints to Navigate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Policies and Procedures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Training – Never Enough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Ask for Help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45849-ED94-45A2-A489-06866667D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26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E62514-B87C-840A-634E-DE5FB7289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EA236-BD5F-61D8-BBD1-E25AA67DE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Environmental Review</a:t>
            </a:r>
            <a:br>
              <a:rPr lang="en-US" dirty="0"/>
            </a:br>
            <a:r>
              <a:rPr lang="en-US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A9C0-39C1-57B0-9ABA-6608E8B19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627" y="2045494"/>
            <a:ext cx="8596668" cy="436099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Begin With the End In Mind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HEROS &amp; WISER – Who Knew?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Documentation Shortcuts to Make Life Better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When to Call in the Calvary (Capacity)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Supplemental Assistance Review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Mitigation &amp; Choice Limiting Actions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Aggregation, Tiering and Adoption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/>
              <a:t>FONSI – Public Review and Transparency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DBB1BB-D945-247F-D463-4754F449C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45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D7B41-E1F5-459C-A249-BB8922499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/>
              <a:t>Questions?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24F5BA-7154-4323-9F2C-6BF1A406C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14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1463F8-3E62-445B-B19A-1AB8BF57D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Speakers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577EAA0E-64A9-85F2-9276-5B48D77FF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51" y="2745483"/>
            <a:ext cx="3856774" cy="1455932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09E212C-8F19-4660-82B6-5313FE4D5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 fontScale="92500" lnSpcReduction="20000"/>
          </a:bodyPr>
          <a:lstStyle/>
          <a:p>
            <a:pPr marL="0" marR="0">
              <a:buNone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Marcy Esbjerg, MPA</a:t>
            </a:r>
          </a:p>
          <a:p>
            <a:pPr marL="0" indent="0">
              <a:lnSpc>
                <a:spcPct val="90000"/>
              </a:lnSpc>
              <a:buNone/>
            </a:pPr>
            <a:endParaRPr lang="en-US" sz="1500" b="1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</a:rPr>
              <a:t>Mari Thieryung, Director</a:t>
            </a:r>
            <a:br>
              <a:rPr lang="en-US" sz="1500" dirty="0">
                <a:solidFill>
                  <a:srgbClr val="FFFFFF"/>
                </a:solidFill>
              </a:rPr>
            </a:br>
            <a:r>
              <a:rPr lang="en-US" sz="1500" dirty="0">
                <a:solidFill>
                  <a:srgbClr val="FFFFFF"/>
                </a:solidFill>
              </a:rPr>
              <a:t>Community Development</a:t>
            </a:r>
            <a:br>
              <a:rPr lang="en-US" sz="1500" dirty="0">
                <a:solidFill>
                  <a:srgbClr val="FFFFFF"/>
                </a:solidFill>
              </a:rPr>
            </a:br>
            <a:r>
              <a:rPr lang="en-US" sz="1500" dirty="0">
                <a:solidFill>
                  <a:srgbClr val="FFFFFF"/>
                </a:solidFill>
              </a:rPr>
              <a:t>Pasco County</a:t>
            </a:r>
            <a:br>
              <a:rPr lang="en-US" sz="1500" dirty="0">
                <a:solidFill>
                  <a:srgbClr val="FFFFFF"/>
                </a:solidFill>
              </a:rPr>
            </a:br>
            <a:br>
              <a:rPr lang="en-US" sz="1500" dirty="0">
                <a:solidFill>
                  <a:srgbClr val="FFFFFF"/>
                </a:solidFill>
              </a:rPr>
            </a:br>
            <a:endParaRPr lang="en-US" sz="1500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</a:rPr>
              <a:t>Kim Cadena, Housing Analyst </a:t>
            </a:r>
            <a:br>
              <a:rPr lang="en-US" sz="1500" dirty="0">
                <a:solidFill>
                  <a:srgbClr val="FFFFFF"/>
                </a:solidFill>
              </a:rPr>
            </a:br>
            <a:r>
              <a:rPr lang="en-US" sz="1500" dirty="0">
                <a:solidFill>
                  <a:srgbClr val="FFFFFF"/>
                </a:solidFill>
              </a:rPr>
              <a:t>City of Alexandria 	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</a:rPr>
              <a:t> 		</a:t>
            </a:r>
            <a:br>
              <a:rPr lang="en-US" sz="1500" dirty="0">
                <a:solidFill>
                  <a:srgbClr val="FFFFFF"/>
                </a:solidFill>
              </a:rPr>
            </a:br>
            <a:r>
              <a:rPr lang="en-US" sz="1500" dirty="0">
                <a:solidFill>
                  <a:srgbClr val="FFFFFF"/>
                </a:solidFill>
              </a:rPr>
              <a:t>John Quade, Assistant Director</a:t>
            </a:r>
            <a:br>
              <a:rPr lang="en-US" sz="1500" dirty="0">
                <a:solidFill>
                  <a:srgbClr val="FFFFFF"/>
                </a:solidFill>
              </a:rPr>
            </a:br>
            <a:r>
              <a:rPr lang="en-US" sz="1500" dirty="0" err="1">
                <a:solidFill>
                  <a:srgbClr val="FFFFFF"/>
                </a:solidFill>
              </a:rPr>
              <a:t>Houusing</a:t>
            </a:r>
            <a:r>
              <a:rPr lang="en-US" sz="1500" dirty="0">
                <a:solidFill>
                  <a:srgbClr val="FFFFFF"/>
                </a:solidFill>
              </a:rPr>
              <a:t> &amp; Community Development Department</a:t>
            </a:r>
            <a:br>
              <a:rPr lang="en-US" sz="1500" dirty="0">
                <a:solidFill>
                  <a:srgbClr val="FFFFFF"/>
                </a:solidFill>
              </a:rPr>
            </a:br>
            <a:r>
              <a:rPr lang="en-US" sz="1500" dirty="0">
                <a:solidFill>
                  <a:srgbClr val="FFFFFF"/>
                </a:solidFill>
              </a:rPr>
              <a:t>City of Miami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hlinkClick r:id="rId3"/>
              </a:rPr>
              <a:t>mesbjerg@pascocountyfl.net</a:t>
            </a:r>
            <a:endParaRPr lang="en-US" sz="1500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hlinkClick r:id="rId4"/>
              </a:rPr>
              <a:t>heather.johnson@davenportiowa.com</a:t>
            </a:r>
            <a:r>
              <a:rPr lang="en-US" sz="1500" dirty="0">
                <a:solidFill>
                  <a:srgbClr val="FFFFFF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500" dirty="0">
              <a:solidFill>
                <a:srgbClr val="FFFFFF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50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A797F3-CF9A-43BD-B07F-59D493E08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62553" y="6041362"/>
            <a:ext cx="56618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2CF8FB2B-0834-4E69-81CF-5D187DC0C246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777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15CCE-E4B7-45DC-BD63-04EB5A669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do reviews?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82070-42C6-49B4-A28A-9066F031F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980" y="1496466"/>
            <a:ext cx="10404898" cy="475193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Projects can have negative effects on the environment around the project </a:t>
            </a:r>
            <a:r>
              <a:rPr lang="en-US" sz="2400" b="1" dirty="0"/>
              <a:t>or</a:t>
            </a:r>
            <a:r>
              <a:rPr lang="en-US" sz="2400" dirty="0"/>
              <a:t> the beneficiaries of the project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HUD made PJs “responsible entities” (REs) who need to review any HUD-funded project in their jurisdiction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REs </a:t>
            </a:r>
            <a:r>
              <a:rPr lang="en-US" sz="2400" b="1" dirty="0"/>
              <a:t>ARE </a:t>
            </a:r>
            <a:r>
              <a:rPr lang="en-US" sz="2400" dirty="0"/>
              <a:t>HUD; the PJ’s decision is final and cannot be appealed to HUD HQ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HUD will check all proper review procedures were followed</a:t>
            </a:r>
          </a:p>
        </p:txBody>
      </p:sp>
    </p:spTree>
    <p:extLst>
      <p:ext uri="{BB962C8B-B14F-4D97-AF65-F5344CB8AC3E}">
        <p14:creationId xmlns:p14="http://schemas.microsoft.com/office/powerpoint/2010/main" val="84186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20F94-055F-4A3F-4F3A-648FFA475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4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2D0F389-2202-3B4A-A607-DFC2BDDA1B4E}"/>
              </a:ext>
            </a:extLst>
          </p:cNvPr>
          <p:cNvSpPr txBox="1">
            <a:spLocks/>
          </p:cNvSpPr>
          <p:nvPr/>
        </p:nvSpPr>
        <p:spPr>
          <a:xfrm>
            <a:off x="581192" y="552687"/>
            <a:ext cx="11029616" cy="1013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What’s the Scope?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692C42-BE16-A4C0-1ABA-3AF937F7A528}"/>
              </a:ext>
            </a:extLst>
          </p:cNvPr>
          <p:cNvSpPr txBox="1">
            <a:spLocks/>
          </p:cNvSpPr>
          <p:nvPr/>
        </p:nvSpPr>
        <p:spPr>
          <a:xfrm>
            <a:off x="123992" y="1441938"/>
            <a:ext cx="10611415" cy="4599424"/>
          </a:xfrm>
          <a:prstGeom prst="rect">
            <a:avLst/>
          </a:prstGeom>
          <a:ln w="57150">
            <a:noFill/>
          </a:ln>
        </p:spPr>
        <p:txBody>
          <a:bodyPr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Project description/scope drives all other factors in review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Scope must cover every possible thing that could be included in the project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Should be broad *and* specific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If the scope changes, the review might need to be amended or redone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Example: PHA redevelopment project description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Original scope submitted was only for demolition, so no need to study effect on coastal zones, air quality, noise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Actual project is redevelopment, which will affect stormwater and air quality and be affected by noise</a:t>
            </a:r>
          </a:p>
        </p:txBody>
      </p:sp>
    </p:spTree>
    <p:extLst>
      <p:ext uri="{BB962C8B-B14F-4D97-AF65-F5344CB8AC3E}">
        <p14:creationId xmlns:p14="http://schemas.microsoft.com/office/powerpoint/2010/main" val="1175686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BDA5E-0DCA-40CA-A23E-CD7D27171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Environmental Review</a:t>
            </a:r>
            <a:br>
              <a:rPr lang="en-US" dirty="0"/>
            </a:br>
            <a:r>
              <a:rPr lang="en-US" dirty="0"/>
              <a:t>Levels of 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08D3F5-A964-4C21-9756-384CFEC9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CDEC7F3-4F8C-BF78-25D7-AA1BE4F98B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506243"/>
              </p:ext>
            </p:extLst>
          </p:nvPr>
        </p:nvGraphicFramePr>
        <p:xfrm>
          <a:off x="677334" y="1930400"/>
          <a:ext cx="9266237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2636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3BED0-9D8C-4906-BB61-E57C7B094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35773"/>
            <a:ext cx="9320048" cy="1293028"/>
          </a:xfrm>
        </p:spPr>
        <p:txBody>
          <a:bodyPr>
            <a:normAutofit/>
          </a:bodyPr>
          <a:lstStyle/>
          <a:p>
            <a:r>
              <a:rPr lang="en-US" dirty="0"/>
              <a:t>Easy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EAD27-4587-420D-9007-3B5B1EAFE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27639"/>
            <a:ext cx="10128739" cy="46695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accent1"/>
                </a:solidFill>
              </a:rPr>
              <a:t>Exempt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Activities on paper only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No analysis needed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accent1"/>
                </a:solidFill>
              </a:rPr>
              <a:t>CENST (24 CFR 58.5)</a:t>
            </a:r>
          </a:p>
          <a:p>
            <a:pPr marL="800100" lvl="2" indent="-342900">
              <a:buFont typeface="Wingdings" panose="05000000000000000000" pitchFamily="2" charset="2"/>
              <a:buChar char="§"/>
            </a:pPr>
            <a:r>
              <a:rPr lang="en-US" sz="2400" dirty="0"/>
              <a:t>On paper activities with real world effects</a:t>
            </a:r>
          </a:p>
          <a:p>
            <a:pPr marL="800100" lvl="2" indent="-342900">
              <a:buFont typeface="Wingdings" panose="05000000000000000000" pitchFamily="2" charset="2"/>
              <a:buChar char="§"/>
            </a:pPr>
            <a:r>
              <a:rPr lang="en-US" sz="2400" dirty="0"/>
              <a:t>Only three things matter: coastal barriers, airport hazards, and flood zones</a:t>
            </a:r>
          </a:p>
          <a:p>
            <a:pPr marL="800100" lvl="2" indent="-342900">
              <a:buFont typeface="Wingdings" panose="05000000000000000000" pitchFamily="2" charset="2"/>
              <a:buChar char="§"/>
            </a:pPr>
            <a:r>
              <a:rPr lang="en-US" sz="2400" dirty="0"/>
              <a:t>Can convert to exempt</a:t>
            </a:r>
          </a:p>
        </p:txBody>
      </p:sp>
    </p:spTree>
    <p:extLst>
      <p:ext uri="{BB962C8B-B14F-4D97-AF65-F5344CB8AC3E}">
        <p14:creationId xmlns:p14="http://schemas.microsoft.com/office/powerpoint/2010/main" val="395418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5464B-9D88-4D60-80FC-5742226FE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54677"/>
            <a:ext cx="9320048" cy="1143001"/>
          </a:xfrm>
        </p:spPr>
        <p:txBody>
          <a:bodyPr>
            <a:normAutofit/>
          </a:bodyPr>
          <a:lstStyle/>
          <a:p>
            <a:r>
              <a:rPr lang="en-US" dirty="0"/>
              <a:t>Medium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1332E-8C0D-443D-B6EC-95FAF75DD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281154"/>
            <a:ext cx="9935308" cy="489521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accent1"/>
                </a:solidFill>
              </a:rPr>
              <a:t>CEST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For smaller projects with a physical effect (rehabs, repairs, minor infrastructure)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Longer list of laws and authorities to consider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Requires Notice of Intent to Request Release of Funds (NOI) (HUD provides standard language)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Can convert to exempt if no mitigation is needed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594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01BF2-9A20-45B3-99E5-0742D5EAA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318977"/>
            <a:ext cx="9320048" cy="992238"/>
          </a:xfrm>
        </p:spPr>
        <p:txBody>
          <a:bodyPr>
            <a:normAutofit/>
          </a:bodyPr>
          <a:lstStyle/>
          <a:p>
            <a:r>
              <a:rPr lang="en-US" dirty="0"/>
              <a:t>Hard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1A58A-740C-42EB-BC94-460F2F36D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288199"/>
            <a:ext cx="9636370" cy="52508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accent1"/>
                </a:solidFill>
              </a:rPr>
              <a:t>Environmental Assessment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Same list of laws and authorities as to consider as CEST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Additional assessments of the project’s impacts on socio-economic, demographic, community resources, etc.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Requires Finding of No Significant Impact (FONSI) and NOI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FONSI and NOI can be combined into one public notice; the notice period is fifteen days, starting the day after the notice was posted online or published</a:t>
            </a:r>
          </a:p>
        </p:txBody>
      </p:sp>
    </p:spTree>
    <p:extLst>
      <p:ext uri="{BB962C8B-B14F-4D97-AF65-F5344CB8AC3E}">
        <p14:creationId xmlns:p14="http://schemas.microsoft.com/office/powerpoint/2010/main" val="2211700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CCA64-5B4D-8017-AAB4-8DDFF06AD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C8793-F3FF-2A2C-6531-1B25B67FB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89B75-DD9E-2A83-58AE-7C41954EE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88613"/>
            <a:ext cx="9249181" cy="498252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hlinkClick r:id="rId2"/>
              </a:rPr>
              <a:t>Environmental Reviews on HUD Exchange </a:t>
            </a:r>
            <a:endParaRPr lang="en-US" sz="24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hlinkClick r:id="rId3"/>
              </a:rPr>
              <a:t>Web-Based Instructional System for Environmental Review (WISER)</a:t>
            </a:r>
            <a:endParaRPr lang="en-US" sz="24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/>
              <a:t>Modules on each Law &amp; Authority + Assessment Factors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hlinkClick r:id="rId4"/>
              </a:rPr>
              <a:t>Environmental Review Training Webinars</a:t>
            </a:r>
            <a:endParaRPr lang="en-US" sz="24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/>
              <a:t>Webinars on a variety of ER topics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b="1" dirty="0">
                <a:hlinkClick r:id="rId5"/>
              </a:rPr>
              <a:t>Virtual Training Binder</a:t>
            </a:r>
            <a:endParaRPr lang="en-US" sz="2400" b="1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Folders on ER regulations, ER topics, and ER processes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Includes PowerPoint slides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Last updated in 2019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3322C-57C2-2FF7-0D09-062B33218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8FB2B-0834-4E69-81CF-5D187DC0C24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334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760</Words>
  <Application>Microsoft Office PowerPoint</Application>
  <PresentationFormat>Widescreen</PresentationFormat>
  <Paragraphs>111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Trebuchet MS</vt:lpstr>
      <vt:lpstr>Wingdings</vt:lpstr>
      <vt:lpstr>Wingdings 3</vt:lpstr>
      <vt:lpstr>Facet</vt:lpstr>
      <vt:lpstr>Environmental Review Basics</vt:lpstr>
      <vt:lpstr>Speakers</vt:lpstr>
      <vt:lpstr>Why do we do reviews?</vt:lpstr>
      <vt:lpstr>PowerPoint Presentation</vt:lpstr>
      <vt:lpstr>Environmental Review Levels of Review</vt:lpstr>
      <vt:lpstr>Easy Levels</vt:lpstr>
      <vt:lpstr>Medium Level</vt:lpstr>
      <vt:lpstr>Hard Level</vt:lpstr>
      <vt:lpstr>Resources</vt:lpstr>
      <vt:lpstr>PowerPoint Presentation</vt:lpstr>
      <vt:lpstr>Environmental Review Best Practices</vt:lpstr>
      <vt:lpstr>Environmental Review Lessons Learned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Member/First Time Attendee Orientation</dc:title>
  <dc:creator>watson2163</dc:creator>
  <cp:lastModifiedBy>Kimberly V Cadena</cp:lastModifiedBy>
  <cp:revision>50</cp:revision>
  <dcterms:created xsi:type="dcterms:W3CDTF">2020-06-19T19:41:10Z</dcterms:created>
  <dcterms:modified xsi:type="dcterms:W3CDTF">2026-01-30T23:26:46Z</dcterms:modified>
</cp:coreProperties>
</file>